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08" r:id="rId2"/>
    <p:sldId id="896" r:id="rId3"/>
    <p:sldId id="897" r:id="rId4"/>
    <p:sldId id="898" r:id="rId5"/>
    <p:sldId id="899" r:id="rId6"/>
    <p:sldId id="900" r:id="rId7"/>
    <p:sldId id="901" r:id="rId8"/>
    <p:sldId id="902" r:id="rId9"/>
    <p:sldId id="903" r:id="rId10"/>
    <p:sldId id="904" r:id="rId11"/>
    <p:sldId id="905" r:id="rId12"/>
    <p:sldId id="906" r:id="rId13"/>
    <p:sldId id="907" r:id="rId14"/>
    <p:sldId id="890" r:id="rId15"/>
    <p:sldId id="891" r:id="rId16"/>
    <p:sldId id="892" r:id="rId17"/>
    <p:sldId id="893" r:id="rId18"/>
    <p:sldId id="894" r:id="rId19"/>
    <p:sldId id="895" r:id="rId20"/>
    <p:sldId id="647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9AEC10F-0E7E-4444-B485-B821C3F4A0AF}">
          <p14:sldIdLst/>
        </p14:section>
        <p14:section name="ARTIK Overview" id="{7D2F8F11-49C5-844F-A887-DF8955B18191}">
          <p14:sldIdLst>
            <p14:sldId id="908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890"/>
            <p14:sldId id="891"/>
            <p14:sldId id="892"/>
            <p14:sldId id="893"/>
            <p14:sldId id="894"/>
            <p14:sldId id="895"/>
          </p14:sldIdLst>
        </p14:section>
        <p14:section name="Appendix" id="{04FC9878-6C71-B944-9CCA-FF83891ACF5D}">
          <p14:sldIdLst>
            <p14:sldId id="647"/>
          </p14:sldIdLst>
        </p14:section>
        <p14:section name="Roadmaps (no NDA)" id="{9DFE5254-A266-6E4F-A721-4AA6608D34FE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323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orient="horz" pos="2659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pos="7242" userDrawn="1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3261">
          <p15:clr>
            <a:srgbClr val="A4A3A4"/>
          </p15:clr>
        </p15:guide>
        <p15:guide id="10" orient="horz" pos="4226">
          <p15:clr>
            <a:srgbClr val="A4A3A4"/>
          </p15:clr>
        </p15:guide>
        <p15:guide id="11" orient="horz" pos="3672">
          <p15:clr>
            <a:srgbClr val="A4A3A4"/>
          </p15:clr>
        </p15:guide>
        <p15:guide id="12" orient="horz" pos="2162">
          <p15:clr>
            <a:srgbClr val="A4A3A4"/>
          </p15:clr>
        </p15:guide>
        <p15:guide id="13" orient="horz" pos="3052">
          <p15:clr>
            <a:srgbClr val="A4A3A4"/>
          </p15:clr>
        </p15:guide>
        <p15:guide id="14" orient="horz" pos="4088">
          <p15:clr>
            <a:srgbClr val="A4A3A4"/>
          </p15:clr>
        </p15:guide>
        <p15:guide id="15" pos="5545">
          <p15:clr>
            <a:srgbClr val="A4A3A4"/>
          </p15:clr>
        </p15:guide>
        <p15:guide id="16" pos="7239">
          <p15:clr>
            <a:srgbClr val="A4A3A4"/>
          </p15:clr>
        </p15:guide>
        <p15:guide id="17" pos="432">
          <p15:clr>
            <a:srgbClr val="A4A3A4"/>
          </p15:clr>
        </p15:guide>
        <p15:guide id="18" pos="4952">
          <p15:clr>
            <a:srgbClr val="A4A3A4"/>
          </p15:clr>
        </p15:guide>
        <p15:guide id="19" pos="2145">
          <p15:clr>
            <a:srgbClr val="A4A3A4"/>
          </p15:clr>
        </p15:guide>
        <p15:guide id="20" pos="3836">
          <p15:clr>
            <a:srgbClr val="A4A3A4"/>
          </p15:clr>
        </p15:guide>
        <p15:guide id="21" pos="31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62A"/>
    <a:srgbClr val="FFF3CC"/>
    <a:srgbClr val="DF752F"/>
    <a:srgbClr val="EDDFB4"/>
    <a:srgbClr val="FDF1CB"/>
    <a:srgbClr val="F5DE7B"/>
    <a:srgbClr val="DFD093"/>
    <a:srgbClr val="D0C394"/>
    <a:srgbClr val="E0F0FF"/>
    <a:srgbClr val="F0E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3" autoAdjust="0"/>
    <p:restoredTop sz="72420" autoAdjust="0"/>
  </p:normalViewPr>
  <p:slideViewPr>
    <p:cSldViewPr snapToGrid="0" snapToObjects="1" showGuides="1">
      <p:cViewPr>
        <p:scale>
          <a:sx n="108" d="100"/>
          <a:sy n="108" d="100"/>
        </p:scale>
        <p:origin x="-568" y="1296"/>
      </p:cViewPr>
      <p:guideLst>
        <p:guide orient="horz" pos="2634"/>
        <p:guide orient="horz" pos="3302"/>
        <p:guide orient="horz" pos="3861"/>
        <p:guide orient="horz" pos="3731"/>
        <p:guide orient="horz" pos="2189"/>
        <p:guide orient="horz" pos="4048"/>
        <p:guide orient="horz" pos="323"/>
        <p:guide pos="6964"/>
        <p:guide pos="6062"/>
        <p:guide pos="2468"/>
        <p:guide pos="1832"/>
        <p:guide pos="3881"/>
        <p:guide pos="2796"/>
      </p:guideLst>
    </p:cSldViewPr>
  </p:slideViewPr>
  <p:outlineViewPr>
    <p:cViewPr>
      <p:scale>
        <a:sx n="33" d="100"/>
        <a:sy n="33" d="100"/>
      </p:scale>
      <p:origin x="0" y="216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62" d="100"/>
          <a:sy n="162" d="100"/>
        </p:scale>
        <p:origin x="-4144" y="-11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88AD-456D-4857-80EB-378D1CD3C89F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70237-897B-427D-B86E-A664C6C1A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317659F-3183-1E47-8229-3365879FC872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8F5641-491C-4C42-800B-E98D1F79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://www.ibm.com/podcasts/software/websphere/connectivity/piper_diaz_nipper_mq_tt_11182011.pdf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0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9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01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was invented by Andy Stanford-Clark (IBM) and Arlen Nipper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now Cirrus Link) back in 1999, when their use case was to create a protocol for minimal battery loss and minimal bandwidth 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connecting oil pipelines over satellite connection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specified the following goals, which the future protocol should have: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to implement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Quality of Service Data Delivery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and Bandwidth Efficient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Agnostic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Session Awareness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17A62-8B7F-544B-A04F-351FC5B25A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8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architecture</a:t>
            </a:r>
            <a:r>
              <a:rPr lang="en-US" baseline="0" dirty="0" smtClean="0"/>
              <a:t> decouples the publisher and subscriber. They do not have to know each other and do not need to run at the same time.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a client be a publisher and subscriber at the same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17A62-8B7F-544B-A04F-351FC5B25A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8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17A62-8B7F-544B-A04F-351FC5B25A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98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FCC (US), IC(Canada),</a:t>
            </a:r>
            <a:r>
              <a:rPr lang="en-US" sz="1600" baseline="0" dirty="0" smtClean="0"/>
              <a:t> CE(EU), KC(Korea), SRRC(China)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2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 smtClean="0"/>
              <a:t>Same platform board for 053 and 055. </a:t>
            </a:r>
          </a:p>
          <a:p>
            <a:endParaRPr lang="en-US" altLang="ko-KR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For ARTIK053s module, the 5V-12V signal is input directly</a:t>
            </a:r>
            <a:r>
              <a:rPr lang="en-US" sz="1600" baseline="0" dirty="0" smtClean="0"/>
              <a:t> into the module. For ARTIK055s module, 5V-12V signal passes through a DC/DC converter on the 055s Interposer board, which reduces the input voltage to 3.3V.</a:t>
            </a:r>
            <a:endParaRPr lang="en-US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DBC64-10CB-4B18-AD0D-CED6018501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WiFi</a:t>
            </a:r>
            <a:r>
              <a:rPr lang="en-US" dirty="0" smtClean="0"/>
              <a:t> Throughput varies depending on applications, distance, test environment etc.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WPA</a:t>
            </a:r>
            <a:r>
              <a:rPr lang="en-US" baseline="0" dirty="0" smtClean="0"/>
              <a:t> and WPA2 are two of the security measures that can be used to protect wireless networks.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7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r>
              <a:rPr lang="en-US" baseline="0" dirty="0" smtClean="0"/>
              <a:t> AP R4 320MHz-&gt;26Hz Idle (wait in Idle mode). Sj5_idle.c.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55mA normal cases</a:t>
            </a:r>
          </a:p>
          <a:p>
            <a:r>
              <a:rPr lang="en-US" baseline="0" dirty="0" smtClean="0"/>
              <a:t>48mA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(DTIM 1? DTIM 3?) </a:t>
            </a:r>
          </a:p>
          <a:p>
            <a:r>
              <a:rPr lang="en-US" baseline="0" dirty="0" smtClean="0"/>
              <a:t>28mA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 C has to work just about everywhere. So it assumes only a simple view of its environment.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designed for  powerful operating system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like Linux.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/>
            </a:r>
            <a:b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/>
            </a:r>
            <a:b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As one example, look at signals. With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you can send a signal to another process via the kill() system call. You specify which process gets the signal by supplying a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pid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only has a wimpy raise() which lets a process send a signal to itself. This is because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does not assume that it is even possible to run several processes at once. You won't find a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pid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in any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call.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demands multiple processes.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does not.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 C has to work just about everywhere. So it assumes only a simple view of its environment.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designed for  powerful operating system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like Linux.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/>
            </a:r>
            <a:b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/>
            </a:r>
            <a:b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As one example, look at signals. With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you can send a signal to another process via the kill() system call. You specify which process gets the signal by supplying a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pid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only has a wimpy raise() which lets a process send a signal to itself. This is because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does not assume that it is even possible to run several processes at once. You won't find a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pid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in any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call.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Posix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demands multiple processes.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Ansi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C does not.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MODBUS is a protocol between a host (master) and devices (slaves) to access the configuration of the devices and to read the measures.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As there can be several devices connected in parallel on the RS485 bus, each slave device must use a unique MODBUS Slave ID on the bus. 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6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7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0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7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97" y="98744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7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78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S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Guides (use to reset when guides </a:t>
            </a:r>
            <a:r>
              <a:rPr lang="en-US" dirty="0" err="1" smtClean="0"/>
              <a:t>effed</a:t>
            </a:r>
            <a:r>
              <a:rPr lang="en-US" dirty="0" smtClean="0"/>
              <a:t> up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7388" y="3431050"/>
            <a:ext cx="10807700" cy="2389011"/>
            <a:chOff x="687388" y="3367549"/>
            <a:chExt cx="10807700" cy="2389011"/>
          </a:xfrm>
        </p:grpSpPr>
        <p:sp>
          <p:nvSpPr>
            <p:cNvPr id="5" name="Rectangle 4"/>
            <p:cNvSpPr/>
            <p:nvPr userDrawn="1"/>
          </p:nvSpPr>
          <p:spPr>
            <a:xfrm>
              <a:off x="694944" y="3367549"/>
              <a:ext cx="107950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694944" y="3685049"/>
              <a:ext cx="53975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98500" y="4002549"/>
              <a:ext cx="269875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097588" y="4042642"/>
              <a:ext cx="53975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101144" y="4360142"/>
              <a:ext cx="269875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87388" y="5121560"/>
              <a:ext cx="35941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281488" y="5439060"/>
              <a:ext cx="35941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7882818" y="5237147"/>
            <a:ext cx="3594100" cy="317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7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Photo Ghoste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817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/>
          <p:cNvSpPr/>
          <p:nvPr userDrawn="1"/>
        </p:nvSpPr>
        <p:spPr>
          <a:xfrm>
            <a:off x="9769984" y="6532529"/>
            <a:ext cx="2046985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lang="en-US" sz="1400" b="0" spc="0" dirty="0" smtClean="0">
                <a:solidFill>
                  <a:srgbClr val="000000"/>
                </a:solidFill>
                <a:latin typeface="+mn-lt"/>
              </a:rPr>
              <a:t>SAMSUNG </a:t>
            </a:r>
            <a:r>
              <a:rPr sz="1400" b="0" spc="0" dirty="0" smtClean="0">
                <a:solidFill>
                  <a:srgbClr val="000000"/>
                </a:solidFill>
                <a:latin typeface="+mn-lt"/>
              </a:rPr>
              <a:t>CONFIDENTIAL</a:t>
            </a:r>
            <a:endParaRPr sz="1400" b="0" spc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657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913" tIns="60956" rIns="121913" bIns="60956"/>
          <a:lstStyle>
            <a:lvl1pPr marL="230704" indent="-230704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563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8426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1519" indent="-2328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8264" indent="-2201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5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21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5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1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280293"/>
            <a:ext cx="10972800" cy="5054600"/>
          </a:xfrm>
          <a:prstGeom prst="rect">
            <a:avLst/>
          </a:prstGeom>
        </p:spPr>
        <p:txBody>
          <a:bodyPr lIns="121913" tIns="60956" rIns="121913" bIns="60956"/>
          <a:lstStyle>
            <a:lvl1pPr marL="230704" indent="-230704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/>
              <a:buChar char="o"/>
              <a:defRPr sz="19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609563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 marL="988426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 marL="1371519" indent="-2328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4pPr>
            <a:lvl5pPr marL="1748264" indent="-2201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5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21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5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9" y="5080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400" b="1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10" y="1016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1300" b="0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section</a:t>
            </a:r>
          </a:p>
        </p:txBody>
      </p:sp>
      <p:sp>
        <p:nvSpPr>
          <p:cNvPr id="10" name="Shape 6"/>
          <p:cNvSpPr/>
          <p:nvPr userDrawn="1"/>
        </p:nvSpPr>
        <p:spPr>
          <a:xfrm>
            <a:off x="609600" y="1024467"/>
            <a:ext cx="10972800" cy="0"/>
          </a:xfrm>
          <a:prstGeom prst="line">
            <a:avLst/>
          </a:prstGeom>
          <a:ln w="12700" cap="rnd" cmpd="sng">
            <a:solidFill>
              <a:schemeClr val="bg2">
                <a:lumMod val="10000"/>
              </a:schemeClr>
            </a:solidFill>
            <a:prstDash val="solid"/>
            <a:round/>
          </a:ln>
        </p:spPr>
        <p:txBody>
          <a:bodyPr lIns="0" tIns="0" rIns="0" bIns="0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0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" y="1253085"/>
            <a:ext cx="10972800" cy="448733"/>
          </a:xfrm>
          <a:prstGeom prst="rect">
            <a:avLst/>
          </a:prstGeom>
        </p:spPr>
        <p:txBody>
          <a:bodyPr lIns="45718" tIns="22858" rIns="45718" bIns="22858"/>
          <a:lstStyle>
            <a:lvl1pPr marL="0" indent="0" algn="l">
              <a:spcBef>
                <a:spcPts val="800"/>
              </a:spcBef>
              <a:buClr>
                <a:schemeClr val="tx2"/>
              </a:buClr>
              <a:buFont typeface="Courier New" panose="02070309020205020404" pitchFamily="49" charset="0"/>
              <a:buNone/>
              <a:defRPr sz="2100" b="0" spc="71" baseline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hape 6"/>
          <p:cNvSpPr/>
          <p:nvPr userDrawn="1"/>
        </p:nvSpPr>
        <p:spPr>
          <a:xfrm>
            <a:off x="609600" y="1024467"/>
            <a:ext cx="10972800" cy="0"/>
          </a:xfrm>
          <a:prstGeom prst="line">
            <a:avLst/>
          </a:prstGeom>
          <a:ln w="12700" cap="rnd" cmpd="sng">
            <a:solidFill>
              <a:schemeClr val="bg2">
                <a:lumMod val="10000"/>
              </a:schemeClr>
            </a:solidFill>
            <a:prstDash val="solid"/>
            <a:round/>
          </a:ln>
        </p:spPr>
        <p:txBody>
          <a:bodyPr lIns="0" tIns="0" rIns="0" bIns="0"/>
          <a:lstStyle/>
          <a:p>
            <a:pPr lvl="0"/>
            <a:endParaRPr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9" y="5080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400" b="1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5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21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5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0" y="1016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1300" b="0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81464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24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1651058"/>
              </p:ext>
            </p:extLst>
          </p:nvPr>
        </p:nvGraphicFramePr>
        <p:xfrm>
          <a:off x="1599" y="1607"/>
          <a:ext cx="15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9" y="1607"/>
                        <a:ext cx="15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2" y="2743200"/>
            <a:ext cx="8460661" cy="1373294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Narrow" panose="020B0606020202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28" name="Text Placeholder 1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17600" y="2743201"/>
            <a:ext cx="7343063" cy="1361820"/>
          </a:xfrm>
          <a:prstGeom prst="rect">
            <a:avLst/>
          </a:prstGeom>
        </p:spPr>
        <p:txBody>
          <a:bodyPr vert="horz" lIns="45688" tIns="22844" rIns="45688" bIns="22844" anchor="b"/>
          <a:lstStyle>
            <a:lvl1pPr marL="0" indent="0" algn="l">
              <a:spcBef>
                <a:spcPts val="0"/>
              </a:spcBef>
              <a:buNone/>
              <a:defRPr sz="3600" b="1" spc="7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TYPE TITLE OF SECTION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20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9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3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15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8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7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2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4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2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2100505"/>
            <a:ext cx="10799064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09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6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5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1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3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6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5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1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3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6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5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1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3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3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3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3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3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3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marL="0" marR="0" indent="0" algn="ctr" defTabSz="29189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400" b="0" spc="0" dirty="0" smtClean="0">
                <a:solidFill>
                  <a:schemeClr val="bg1"/>
                </a:solidFill>
                <a:latin typeface="+mn-lt"/>
              </a:rPr>
              <a:t>CONFIDENTIAL</a:t>
            </a:r>
            <a:endParaRPr sz="1400" b="0" spc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400" b="0" spc="0" dirty="0" smtClean="0">
                <a:solidFill>
                  <a:schemeClr val="bg1"/>
                </a:solidFill>
                <a:latin typeface="+mn-lt"/>
              </a:rPr>
              <a:t>  </a:t>
            </a:r>
            <a:endParaRPr lang="en-US" sz="1400" b="0" spc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0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endParaRPr>
              <a:solidFill>
                <a:srgbClr val="626568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algn="ctr" defTabSz="291896" latinLnBrk="1" hangingPunct="0"/>
            <a:endParaRPr lang="en-US" sz="25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r">
              <a:defRPr spc="0">
                <a:solidFill>
                  <a:srgbClr val="000000"/>
                </a:solidFill>
              </a:defRPr>
            </a:pPr>
            <a:r>
              <a:rPr sz="1400" spc="0" dirty="0" smtClean="0">
                <a:solidFill>
                  <a:srgbClr val="FFFFFF"/>
                </a:solidFill>
                <a:latin typeface="Calibri"/>
              </a:rPr>
              <a:t>CONFIDENTIAL</a:t>
            </a:r>
            <a:endParaRPr sz="1400" spc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US" sz="1400" dirty="0" smtClean="0">
                <a:solidFill>
                  <a:srgbClr val="FFFFFF"/>
                </a:solidFill>
                <a:latin typeface="Calibri"/>
              </a:rPr>
              <a:t>  </a:t>
            </a: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9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5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8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648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endParaRPr>
              <a:solidFill>
                <a:srgbClr val="626568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algn="ctr" defTabSz="291896" latinLnBrk="1" hangingPunct="0"/>
            <a:endParaRPr lang="en-US" sz="25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r">
              <a:defRPr spc="0">
                <a:solidFill>
                  <a:srgbClr val="000000"/>
                </a:solidFill>
              </a:defRPr>
            </a:pPr>
            <a:r>
              <a:rPr sz="1400" spc="0" dirty="0" smtClean="0">
                <a:solidFill>
                  <a:srgbClr val="FFFFFF"/>
                </a:solidFill>
                <a:latin typeface="Calibri"/>
              </a:rPr>
              <a:t>CONFIDENTIAL</a:t>
            </a:r>
            <a:endParaRPr sz="1400" spc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US" sz="1400" dirty="0" smtClean="0">
                <a:solidFill>
                  <a:srgbClr val="FFFFFF"/>
                </a:solidFill>
                <a:latin typeface="Calibri"/>
              </a:rPr>
              <a:t>  </a:t>
            </a: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9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endParaRPr>
              <a:solidFill>
                <a:srgbClr val="626568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algn="ctr" defTabSz="291896" latinLnBrk="1" hangingPunct="0"/>
            <a:endParaRPr lang="en-US" sz="25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r">
              <a:defRPr spc="0">
                <a:solidFill>
                  <a:srgbClr val="000000"/>
                </a:solidFill>
              </a:defRPr>
            </a:pPr>
            <a:r>
              <a:rPr sz="1400" spc="0" dirty="0" smtClean="0">
                <a:solidFill>
                  <a:srgbClr val="FFFFFF"/>
                </a:solidFill>
                <a:latin typeface="Calibri"/>
              </a:rPr>
              <a:t>CONFIDENTIAL</a:t>
            </a:r>
            <a:endParaRPr sz="1400" spc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US" sz="1400" dirty="0" smtClean="0">
                <a:solidFill>
                  <a:srgbClr val="FFFFFF"/>
                </a:solidFill>
                <a:latin typeface="Calibri"/>
              </a:rPr>
              <a:t>  </a:t>
            </a: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9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endParaRPr>
              <a:solidFill>
                <a:srgbClr val="626568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688" tIns="22844" rIns="45688" bIns="22844" anchor="b"/>
          <a:lstStyle>
            <a:lvl1pPr marL="0" marR="0" indent="0" algn="l" defTabSz="29189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1896" eaLnBrk="1" fontAlgn="auto" latinLnBrk="0" hangingPunct="1">
              <a:lnSpc>
                <a:spcPct val="100000"/>
              </a:lnSpc>
              <a:spcBef>
                <a:spcPts val="1849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 smtClean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835" tIns="60917" rIns="121835" bIns="60917"/>
          <a:lstStyle>
            <a:lvl1pPr marL="230556" indent="-230556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173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7792" indent="-22844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0640" indent="-232670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7143" indent="-219979" algn="l">
              <a:spcBef>
                <a:spcPts val="799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14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94" tIns="35694" rIns="35694" bIns="35694" numCol="1" spcCol="19037" rtlCol="0" anchor="ctr">
            <a:noAutofit/>
          </a:bodyPr>
          <a:lstStyle/>
          <a:p>
            <a:pPr algn="ctr" defTabSz="291896" latinLnBrk="1" hangingPunct="0"/>
            <a:endParaRPr lang="en-US" sz="25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414607" y="6532523"/>
            <a:ext cx="1178038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r">
              <a:defRPr spc="0">
                <a:solidFill>
                  <a:srgbClr val="000000"/>
                </a:solidFill>
              </a:defRPr>
            </a:pPr>
            <a:r>
              <a:rPr sz="1400" spc="0" dirty="0" smtClean="0">
                <a:solidFill>
                  <a:srgbClr val="FFFFFF"/>
                </a:solidFill>
                <a:latin typeface="Calibri"/>
              </a:rPr>
              <a:t>CONFIDENTIAL</a:t>
            </a:r>
            <a:endParaRPr sz="1400" spc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50" y="6562103"/>
            <a:ext cx="681715" cy="226714"/>
          </a:xfrm>
          <a:prstGeom prst="rect">
            <a:avLst/>
          </a:prstGeom>
          <a:noFill/>
        </p:spPr>
        <p:txBody>
          <a:bodyPr vert="horz" lIns="45688" tIns="22844" rIns="45688" bIns="2284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400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US" sz="1400" dirty="0" smtClean="0">
                <a:solidFill>
                  <a:srgbClr val="FFFFFF"/>
                </a:solidFill>
                <a:latin typeface="Calibri"/>
              </a:rPr>
              <a:t>  </a:t>
            </a: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2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9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5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462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6744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5374865" y="202052"/>
            <a:ext cx="770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H2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91035" y="202052"/>
            <a:ext cx="76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H1</a:t>
            </a:r>
            <a:r>
              <a:rPr lang="en-US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2018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51482" y="202052"/>
            <a:ext cx="2122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PRODUCT LINE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5520" y="595141"/>
            <a:ext cx="277000" cy="333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681286" y="3933098"/>
            <a:ext cx="1486793" cy="269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 userDrawn="1"/>
        </p:nvSpPr>
        <p:spPr>
          <a:xfrm rot="16200000">
            <a:off x="316936" y="2006902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GATEWAYS</a:t>
            </a:r>
          </a:p>
        </p:txBody>
      </p:sp>
      <p:sp>
        <p:nvSpPr>
          <p:cNvPr id="32" name="TextBox 31"/>
          <p:cNvSpPr txBox="1"/>
          <p:nvPr userDrawn="1"/>
        </p:nvSpPr>
        <p:spPr>
          <a:xfrm rot="16200000">
            <a:off x="229239" y="5162570"/>
            <a:ext cx="1210788" cy="277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EDGE NODES</a:t>
            </a:r>
          </a:p>
        </p:txBody>
      </p:sp>
    </p:spTree>
    <p:extLst>
      <p:ext uri="{BB962C8B-B14F-4D97-AF65-F5344CB8AC3E}">
        <p14:creationId xmlns:p14="http://schemas.microsoft.com/office/powerpoint/2010/main" val="41600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462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6744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5365180" y="202052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Q4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8961843" y="202052"/>
            <a:ext cx="1225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Planned </a:t>
            </a:r>
            <a:r>
              <a:rPr lang="en-US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2018+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51482" y="202052"/>
            <a:ext cx="2122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PRODUCT LINE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5520" y="595141"/>
            <a:ext cx="277000" cy="333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681286" y="3933098"/>
            <a:ext cx="1486793" cy="269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693746" y="632393"/>
            <a:ext cx="10808831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93737" y="2139579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2975764" y="318126"/>
            <a:ext cx="1788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 smtClean="0">
                <a:solidFill>
                  <a:srgbClr val="262626"/>
                </a:solidFill>
                <a:latin typeface="Graphik Medium"/>
                <a:cs typeface="Graphik Medium"/>
              </a:rPr>
              <a:t> FEATURES</a:t>
            </a:r>
            <a:endParaRPr lang="en-US" sz="1200" dirty="0" smtClean="0">
              <a:solidFill>
                <a:srgbClr val="262626"/>
              </a:solidFill>
              <a:latin typeface="Graphik Medium"/>
              <a:cs typeface="Graphik Medium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5655456" y="318126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Q3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7836236" y="318126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Q4 2017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9951370" y="6445265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93737" y="5153951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93737" y="3646765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27794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71410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9321797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960255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9741761" y="318126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Planned 2018 +</a:t>
            </a:r>
          </a:p>
        </p:txBody>
      </p:sp>
    </p:spTree>
    <p:extLst>
      <p:ext uri="{BB962C8B-B14F-4D97-AF65-F5344CB8AC3E}">
        <p14:creationId xmlns:p14="http://schemas.microsoft.com/office/powerpoint/2010/main" val="38123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692026" y="6067488"/>
            <a:ext cx="10795000" cy="6787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691833" y="5376301"/>
            <a:ext cx="10795000" cy="6787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90880" y="4906384"/>
            <a:ext cx="107950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693746" y="632393"/>
            <a:ext cx="10808831" cy="37941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502568" y="621111"/>
            <a:ext cx="0" cy="5343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4874224" y="318126"/>
            <a:ext cx="1788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 smtClean="0">
                <a:solidFill>
                  <a:srgbClr val="262626"/>
                </a:solidFill>
                <a:latin typeface="Graphik Medium"/>
                <a:cs typeface="Graphik Medium"/>
              </a:rPr>
              <a:t> FEATURES</a:t>
            </a:r>
            <a:endParaRPr lang="en-US" sz="1200" dirty="0" smtClean="0">
              <a:solidFill>
                <a:srgbClr val="262626"/>
              </a:solidFill>
              <a:latin typeface="Graphik Medium"/>
              <a:cs typeface="Graphik Medium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9288699" y="318126"/>
            <a:ext cx="63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262626"/>
                </a:solidFill>
                <a:latin typeface="Graphik Medium"/>
                <a:cs typeface="Graphik Medium"/>
              </a:rPr>
              <a:t>Future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693737" y="4439024"/>
            <a:ext cx="107950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846284" y="290911"/>
            <a:ext cx="0" cy="3602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7686038" y="208022"/>
            <a:ext cx="0" cy="368512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8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theme" Target="../theme/theme1.xml"/><Relationship Id="rId4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521208"/>
            <a:ext cx="10799064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4" y="1600200"/>
            <a:ext cx="10799064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985375" y="6381768"/>
            <a:ext cx="1511300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fld id="{8F52B91D-2844-D145-9271-02A599FD82B6}" type="slidenum">
              <a:rPr lang="en-US" sz="900" b="1" smtClean="0">
                <a:solidFill>
                  <a:srgbClr val="BFBFBF"/>
                </a:solidFill>
                <a:latin typeface="Graphik Light" charset="0"/>
                <a:ea typeface="Graphik Semibold" charset="0"/>
                <a:cs typeface="Graphik Semibold" charset="0"/>
              </a:rPr>
              <a:t>‹#›</a:t>
            </a:fld>
            <a:r>
              <a:rPr lang="en-US" sz="900" b="1" dirty="0" smtClean="0">
                <a:solidFill>
                  <a:srgbClr val="BFBFBF"/>
                </a:solidFill>
                <a:latin typeface="Graphik Light" charset="0"/>
                <a:ea typeface="Graphik Semibold" charset="0"/>
                <a:cs typeface="Graphik Semibold" charset="0"/>
              </a:rPr>
              <a:t> </a:t>
            </a:r>
            <a:endParaRPr lang="en-US" sz="900" b="1" dirty="0">
              <a:solidFill>
                <a:srgbClr val="BFBFBF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pic>
        <p:nvPicPr>
          <p:cNvPr id="9" name="Picture 8" descr="_artik_horizontal_print.png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4" y="6091467"/>
            <a:ext cx="1355246" cy="4826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042071" y="6517833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4" r:id="rId5"/>
    <p:sldLayoutId id="2147483672" r:id="rId6"/>
    <p:sldLayoutId id="2147483675" r:id="rId7"/>
    <p:sldLayoutId id="2147483673" r:id="rId8"/>
    <p:sldLayoutId id="2147483674" r:id="rId9"/>
    <p:sldLayoutId id="2147483655" r:id="rId10"/>
    <p:sldLayoutId id="2147483657" r:id="rId11"/>
    <p:sldLayoutId id="2147483658" r:id="rId12"/>
    <p:sldLayoutId id="2147483660" r:id="rId13"/>
    <p:sldLayoutId id="2147483668" r:id="rId14"/>
    <p:sldLayoutId id="2147483669" r:id="rId15"/>
    <p:sldLayoutId id="2147483670" r:id="rId16"/>
    <p:sldLayoutId id="2147483671" r:id="rId17"/>
    <p:sldLayoutId id="2147483676" r:id="rId18"/>
    <p:sldLayoutId id="2147483677" r:id="rId19"/>
    <p:sldLayoutId id="2147483678" r:id="rId20"/>
    <p:sldLayoutId id="2147483679" r:id="rId21"/>
    <p:sldLayoutId id="2147483681" r:id="rId22"/>
    <p:sldLayoutId id="2147483682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6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rgbClr val="404040"/>
          </a:solidFill>
          <a:latin typeface="Graphik light"/>
          <a:ea typeface="+mj-ea"/>
          <a:cs typeface="Graphik light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Font typeface="Arial"/>
        <a:buChar char="•"/>
        <a:defRPr sz="2200" kern="1200">
          <a:solidFill>
            <a:srgbClr val="404040"/>
          </a:solidFill>
          <a:latin typeface="Graphik light"/>
          <a:ea typeface="+mn-ea"/>
          <a:cs typeface="Graphik light"/>
        </a:defRPr>
      </a:lvl1pPr>
      <a:lvl2pPr marL="54864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rgbClr val="404040"/>
          </a:solidFill>
          <a:latin typeface="Graphik light"/>
          <a:ea typeface="+mn-ea"/>
          <a:cs typeface="Graphik light"/>
        </a:defRPr>
      </a:lvl2pPr>
      <a:lvl3pPr marL="914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rgbClr val="404040"/>
          </a:solidFill>
          <a:latin typeface="Graphik light"/>
          <a:ea typeface="+mn-ea"/>
          <a:cs typeface="Graphik light"/>
        </a:defRPr>
      </a:lvl3pPr>
      <a:lvl4pPr marL="128016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rgbClr val="404040"/>
          </a:solidFill>
          <a:latin typeface="Graphik light"/>
          <a:ea typeface="+mn-ea"/>
          <a:cs typeface="Graphik light"/>
        </a:defRPr>
      </a:lvl4pPr>
      <a:lvl5pPr marL="164592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rgbClr val="404040"/>
          </a:solidFill>
          <a:latin typeface="Graphik light"/>
          <a:ea typeface="+mn-ea"/>
          <a:cs typeface="Graphik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qtt/mqtt.github.io/wiki/libraries" TargetMode="Externa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1111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3"/>
          <a:stretch/>
        </p:blipFill>
        <p:spPr>
          <a:xfrm>
            <a:off x="9256843" y="4"/>
            <a:ext cx="293516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5765" y="2682715"/>
            <a:ext cx="5912810" cy="1324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000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ARTIK 05x</a:t>
            </a:r>
            <a:endParaRPr lang="en-US" sz="4000" dirty="0" smtClean="0">
              <a:solidFill>
                <a:prstClr val="white"/>
              </a:solidFill>
              <a:latin typeface="Graphik Light" charset="0"/>
              <a:ea typeface="Graphik Semibold" charset="0"/>
              <a:cs typeface="Graphik Semi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2071" y="6381770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prstClr val="white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829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87163" y="1935647"/>
            <a:ext cx="5419725" cy="435133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3184" y="1982925"/>
            <a:ext cx="533784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/>
              <a:t>ARTIK 05x Module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Wi-Fi 2.4GHz, BLE 5.0 including 802.15.4 Radio and Thread SW stack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Analog I/O, GPIO, I2C etc.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Isolated RS485 serial port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Supports ARTIK Cloud, PTC </a:t>
            </a:r>
            <a:r>
              <a:rPr lang="en-US" dirty="0" err="1" smtClean="0"/>
              <a:t>ThingWorx</a:t>
            </a:r>
            <a:r>
              <a:rPr lang="en-US" dirty="0" smtClean="0"/>
              <a:t>, AWS </a:t>
            </a:r>
            <a:r>
              <a:rPr lang="en-US" dirty="0" err="1" smtClean="0"/>
              <a:t>IoT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4944" y="521208"/>
            <a:ext cx="10799064" cy="914400"/>
          </a:xfrm>
        </p:spPr>
        <p:txBody>
          <a:bodyPr/>
          <a:lstStyle/>
          <a:p>
            <a:r>
              <a:rPr lang="en-US" dirty="0" smtClean="0">
                <a:latin typeface="Graphik Light"/>
                <a:cs typeface="Graphik Light"/>
              </a:rPr>
              <a:t>Shoreline iCast2 Modbus Solution</a:t>
            </a:r>
            <a: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  <a:t/>
            </a:r>
            <a:b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</a:br>
            <a:r>
              <a:rPr lang="en-US" dirty="0">
                <a:solidFill>
                  <a:srgbClr val="ED7D31"/>
                </a:solidFill>
              </a:rPr>
              <a:t>ARTIK </a:t>
            </a:r>
            <a:r>
              <a:rPr lang="en-US" dirty="0" smtClean="0">
                <a:solidFill>
                  <a:srgbClr val="ED7D31"/>
                </a:solidFill>
              </a:rPr>
              <a:t>05x</a:t>
            </a:r>
            <a:endParaRPr lang="en-US" sz="28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6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Light"/>
                <a:cs typeface="Graphik Light"/>
              </a:rPr>
              <a:t>Voice-enabled switch</a:t>
            </a:r>
            <a: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  <a:t/>
            </a:r>
            <a:b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</a:br>
            <a:r>
              <a:rPr lang="en-US" dirty="0">
                <a:solidFill>
                  <a:srgbClr val="ED7D31"/>
                </a:solidFill>
              </a:rPr>
              <a:t>ARTIK 05x, ARTIK 530 </a:t>
            </a:r>
            <a:r>
              <a:rPr lang="en-US" dirty="0" err="1">
                <a:solidFill>
                  <a:srgbClr val="ED7D31"/>
                </a:solidFill>
              </a:rPr>
              <a:t>SoMs</a:t>
            </a:r>
            <a:r>
              <a:rPr lang="en-US" dirty="0">
                <a:solidFill>
                  <a:srgbClr val="ED7D31"/>
                </a:solidFill>
              </a:rPr>
              <a:t> and AVS Gateway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F14E0BA8-427B-0549-9934-83A58E9C5C37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raphik Light" panose="020B0403030202060203" pitchFamily="34" charset="77"/>
              </a:rPr>
              <a:t>Smart switch based on ARTIK 05x and ARTIK 530 for AVS connectivity. Voice detection done on </a:t>
            </a:r>
            <a:r>
              <a:rPr lang="en-US" sz="2400" dirty="0" err="1">
                <a:latin typeface="Graphik Light" panose="020B0403030202060203" pitchFamily="34" charset="77"/>
              </a:rPr>
              <a:t>Synaptics</a:t>
            </a:r>
            <a:r>
              <a:rPr lang="en-US" sz="2400" dirty="0">
                <a:latin typeface="Graphik Light" panose="020B0403030202060203" pitchFamily="34" charset="77"/>
              </a:rPr>
              <a:t> DSP.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 Home, Smart Building, Smart Hotel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ARTIK05x, ARTIK 530, DSP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Alexa Voice Service on 530, 05x sensor logic, control logic on 05x, ARTIK Cloud connectivity via 05x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F47367-1781-8F41-85CE-7B7A86F31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7952377" y="2122123"/>
            <a:ext cx="3494069" cy="41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Light"/>
                <a:cs typeface="Graphik Light"/>
              </a:rPr>
              <a:t>Smart appliances and edge analytics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ED7D31"/>
                </a:solidFill>
              </a:rPr>
              <a:t>ARTIK 055s </a:t>
            </a:r>
            <a:r>
              <a:rPr lang="en-US" dirty="0" err="1">
                <a:solidFill>
                  <a:srgbClr val="ED7D31"/>
                </a:solidFill>
              </a:rPr>
              <a:t>SoM</a:t>
            </a:r>
            <a:r>
              <a:rPr lang="en-US" dirty="0">
                <a:solidFill>
                  <a:srgbClr val="ED7D31"/>
                </a:solidFill>
              </a:rPr>
              <a:t> and Axon Predict Edge Analytics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AD794D-2DA3-0E4A-99F8-273AC68D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08" y="2124845"/>
            <a:ext cx="35433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71084F-8C8B-5143-A40E-556D10D1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406" y="5575804"/>
            <a:ext cx="881204" cy="1100364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7C546281-CC46-6D44-8D7D-11C364BDAF25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96550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raphik Light" panose="020B0403030202060203" pitchFamily="34" charset="77"/>
              </a:rPr>
              <a:t>ARTIK 055s-powered smart washer with edge analytics for detergent level check, predictive maintenance, etc. Washer can be controlled by a mobile </a:t>
            </a:r>
            <a:r>
              <a:rPr lang="en-US" sz="2400" dirty="0" smtClean="0">
                <a:latin typeface="Graphik Light" panose="020B0403030202060203" pitchFamily="34" charset="77"/>
              </a:rPr>
              <a:t>app or voice. </a:t>
            </a:r>
            <a:r>
              <a:rPr lang="en-US" sz="2400" dirty="0">
                <a:latin typeface="Graphik Light" panose="020B0403030202060203" pitchFamily="34" charset="77"/>
              </a:rPr>
              <a:t>Alerts show on </a:t>
            </a:r>
            <a:r>
              <a:rPr lang="en-US" sz="2400" dirty="0" err="1">
                <a:latin typeface="Graphik Light" panose="020B0403030202060203" pitchFamily="34" charset="77"/>
              </a:rPr>
              <a:t>LaMetrics</a:t>
            </a:r>
            <a:r>
              <a:rPr lang="en-US" sz="2400" dirty="0">
                <a:latin typeface="Graphik Light" panose="020B0403030202060203" pitchFamily="34" charset="77"/>
              </a:rPr>
              <a:t> display.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 home appliances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ARTIK 055s </a:t>
            </a:r>
            <a:r>
              <a:rPr lang="en-US" sz="1800" dirty="0" err="1">
                <a:latin typeface="Graphik Light" panose="020B0403030202060203" pitchFamily="34" charset="77"/>
              </a:rPr>
              <a:t>WiFi</a:t>
            </a:r>
            <a:r>
              <a:rPr lang="en-US" sz="1800" dirty="0">
                <a:latin typeface="Graphik Light" panose="020B0403030202060203" pitchFamily="34" charset="77"/>
              </a:rPr>
              <a:t> module, washer with weight sensor, water level sensor etc., mobile device, </a:t>
            </a:r>
            <a:r>
              <a:rPr lang="en-US" sz="1800" dirty="0" err="1">
                <a:latin typeface="Graphik Light" panose="020B0403030202060203" pitchFamily="34" charset="77"/>
              </a:rPr>
              <a:t>LaMetrics</a:t>
            </a:r>
            <a:r>
              <a:rPr lang="en-US" sz="1800" dirty="0">
                <a:latin typeface="Graphik Light" panose="020B0403030202060203" pitchFamily="34" charset="77"/>
              </a:rPr>
              <a:t> display (optional)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SmartThings Cloud cloud connector, rules engine; Android mobile app; AXON Predict Analytics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8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raphik Light"/>
                <a:cs typeface="Graphik Light"/>
              </a:rPr>
              <a:t>Location based service</a:t>
            </a:r>
            <a: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  <a:t/>
            </a:r>
            <a:br>
              <a:rPr lang="en-US" dirty="0">
                <a:solidFill>
                  <a:schemeClr val="tx1"/>
                </a:solidFill>
                <a:latin typeface="Graphik Light"/>
                <a:cs typeface="Graphik Light"/>
              </a:rPr>
            </a:br>
            <a:r>
              <a:rPr lang="en-US" dirty="0">
                <a:solidFill>
                  <a:srgbClr val="ED7D31"/>
                </a:solidFill>
              </a:rPr>
              <a:t>ARTIK </a:t>
            </a:r>
            <a:r>
              <a:rPr lang="en-US" dirty="0" smtClean="0">
                <a:solidFill>
                  <a:srgbClr val="ED7D31"/>
                </a:solidFill>
              </a:rPr>
              <a:t>05x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F14E0BA8-427B-0549-9934-83A58E9C5C37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Graphik Light" panose="020B0403030202060203" pitchFamily="34" charset="77"/>
              </a:rPr>
              <a:t>Leverage 05x </a:t>
            </a:r>
            <a:r>
              <a:rPr lang="en-US" sz="2400" dirty="0" err="1" smtClean="0">
                <a:latin typeface="Graphik Light" panose="020B0403030202060203" pitchFamily="34" charset="77"/>
              </a:rPr>
              <a:t>WiFi</a:t>
            </a:r>
            <a:r>
              <a:rPr lang="en-US" sz="2400" dirty="0" smtClean="0">
                <a:latin typeface="Graphik Light" panose="020B0403030202060203" pitchFamily="34" charset="77"/>
              </a:rPr>
              <a:t> connectivity for location based service. </a:t>
            </a:r>
            <a:endParaRPr lang="en-US" sz="2400" dirty="0">
              <a:latin typeface="Graphik Light" panose="020B0403030202060203" pitchFamily="34" charset="77"/>
            </a:endParaRP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</a:t>
            </a:r>
            <a:r>
              <a:rPr lang="en-US" sz="1800" dirty="0" smtClean="0">
                <a:latin typeface="Graphik Light" panose="020B0403030202060203" pitchFamily="34" charset="77"/>
              </a:rPr>
              <a:t>Smart </a:t>
            </a:r>
            <a:r>
              <a:rPr lang="en-US" sz="1800" dirty="0">
                <a:latin typeface="Graphik Light" panose="020B0403030202060203" pitchFamily="34" charset="77"/>
              </a:rPr>
              <a:t>Building, Smart </a:t>
            </a:r>
            <a:r>
              <a:rPr lang="en-US" sz="1800" dirty="0" smtClean="0">
                <a:latin typeface="Graphik Light" panose="020B0403030202060203" pitchFamily="34" charset="77"/>
              </a:rPr>
              <a:t>Campus</a:t>
            </a:r>
            <a:endParaRPr lang="en-US" sz="1800" dirty="0">
              <a:latin typeface="Graphik Light" panose="020B0403030202060203" pitchFamily="34" charset="77"/>
            </a:endParaRP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</a:t>
            </a:r>
            <a:r>
              <a:rPr lang="en-US" sz="1800" dirty="0" smtClean="0">
                <a:latin typeface="Graphik Light" panose="020B0403030202060203" pitchFamily="34" charset="77"/>
              </a:rPr>
              <a:t>ARTIK05x</a:t>
            </a:r>
          </a:p>
          <a:p>
            <a:pPr marL="0" indent="0">
              <a:buNone/>
            </a:pPr>
            <a:r>
              <a:rPr lang="en-US" sz="1800" dirty="0" smtClean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 smtClean="0">
                <a:latin typeface="Graphik" panose="020B0503030202060203" pitchFamily="34" charset="77"/>
              </a:rPr>
              <a:t>: </a:t>
            </a:r>
            <a:r>
              <a:rPr lang="en-US" sz="1800" dirty="0" err="1" smtClean="0">
                <a:latin typeface="Graphik Light"/>
                <a:cs typeface="Graphik Light"/>
              </a:rPr>
              <a:t>Comtech</a:t>
            </a:r>
            <a:r>
              <a:rPr lang="en-US" sz="1800" dirty="0" smtClean="0">
                <a:latin typeface="Graphik Light"/>
                <a:cs typeface="Graphik Light"/>
              </a:rPr>
              <a:t> Location APIs, ARTIK Cloud Service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27" y="1740221"/>
            <a:ext cx="4439604" cy="41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3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1111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3"/>
          <a:stretch/>
        </p:blipFill>
        <p:spPr>
          <a:xfrm>
            <a:off x="9256843" y="4"/>
            <a:ext cx="293516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5765" y="2682715"/>
            <a:ext cx="5912810" cy="1324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000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Lab: MQTT</a:t>
            </a:r>
            <a:endParaRPr lang="en-US" sz="4000" dirty="0" smtClean="0">
              <a:solidFill>
                <a:prstClr val="white"/>
              </a:solidFill>
              <a:latin typeface="Graphik Light" charset="0"/>
              <a:ea typeface="Graphik Semibold" charset="0"/>
              <a:cs typeface="Graphik Semi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2071" y="6381770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prstClr val="white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99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Queue Telemetry Transport (MQTT)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buFont typeface="Wingdings" charset="2"/>
              <a:buChar char="§"/>
            </a:pPr>
            <a:r>
              <a:rPr lang="en-US" sz="2000" dirty="0" smtClean="0">
                <a:latin typeface="Graphik Light"/>
                <a:cs typeface="Graphik Light"/>
              </a:rPr>
              <a:t>MQTT history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latin typeface="Graphik Light"/>
                <a:cs typeface="Graphik Light"/>
              </a:rPr>
              <a:t>Light</a:t>
            </a:r>
            <a:r>
              <a:rPr lang="en-US" sz="2000" dirty="0">
                <a:latin typeface="Graphik Light"/>
                <a:cs typeface="Graphik Light"/>
              </a:rPr>
              <a:t>-weight messaging </a:t>
            </a:r>
            <a:r>
              <a:rPr lang="en-US" sz="2000" dirty="0" smtClean="0">
                <a:latin typeface="Graphik Light"/>
                <a:cs typeface="Graphik Light"/>
              </a:rPr>
              <a:t>protocol</a:t>
            </a:r>
            <a:r>
              <a:rPr lang="en-US" sz="2000" dirty="0">
                <a:latin typeface="Graphik Light"/>
                <a:cs typeface="Graphik Light"/>
              </a:rPr>
              <a:t>, </a:t>
            </a:r>
            <a:r>
              <a:rPr lang="en-US" sz="2000" dirty="0" smtClean="0">
                <a:latin typeface="Graphik Light"/>
                <a:cs typeface="Graphik Light"/>
              </a:rPr>
              <a:t>rides on TCP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Graphik Light"/>
                <a:cs typeface="Graphik Light"/>
              </a:rPr>
              <a:t>Broker / Clients </a:t>
            </a:r>
            <a:r>
              <a:rPr lang="en-US" sz="2000" dirty="0" smtClean="0">
                <a:latin typeface="Graphik Light"/>
                <a:cs typeface="Graphik Light"/>
              </a:rPr>
              <a:t>architecture</a:t>
            </a:r>
            <a:endParaRPr lang="en-US" sz="2000" dirty="0">
              <a:latin typeface="Graphik Light"/>
              <a:cs typeface="Graphik Light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latin typeface="Graphik Light"/>
                <a:cs typeface="Graphik Light"/>
              </a:rPr>
              <a:t>Publication / Subscription messaging model</a:t>
            </a:r>
            <a:endParaRPr lang="en-US" sz="2000" dirty="0">
              <a:latin typeface="Graphik Light"/>
              <a:cs typeface="Graphik Light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latin typeface="Graphik Light"/>
                <a:cs typeface="Graphik Light"/>
              </a:rPr>
              <a:t>No pre-defined format for payload</a:t>
            </a:r>
          </a:p>
          <a:p>
            <a:pPr marL="285740" lvl="1" indent="0">
              <a:buNone/>
            </a:pPr>
            <a:endParaRPr lang="en-US" sz="1400" dirty="0">
              <a:latin typeface="Graphik Light"/>
              <a:cs typeface="Graphik Light"/>
            </a:endParaRPr>
          </a:p>
          <a:p>
            <a:pPr marL="0" indent="0">
              <a:buNone/>
            </a:pPr>
            <a:endParaRPr lang="en-US" dirty="0" smtClean="0">
              <a:latin typeface="Graphik Light"/>
              <a:cs typeface="Graphik Light"/>
            </a:endParaRPr>
          </a:p>
          <a:p>
            <a:pPr marL="0" indent="0">
              <a:buNone/>
            </a:pPr>
            <a:endParaRPr lang="en-US" dirty="0" smtClean="0">
              <a:latin typeface="Graphik Light"/>
              <a:cs typeface="Graphik Ligh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962" y="3940964"/>
            <a:ext cx="5826159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Queue Telemetry Transport (MQTT)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Graphik Light"/>
                <a:cs typeface="Graphik Light"/>
              </a:rPr>
              <a:t>The </a:t>
            </a:r>
            <a:r>
              <a:rPr lang="en-US" b="1" dirty="0">
                <a:latin typeface="Graphik Light"/>
                <a:cs typeface="Graphik Light"/>
              </a:rPr>
              <a:t>publish/subscribe </a:t>
            </a:r>
            <a:r>
              <a:rPr lang="en-US" dirty="0">
                <a:latin typeface="Graphik Light"/>
                <a:cs typeface="Graphik Light"/>
              </a:rPr>
              <a:t>message pattern to provide </a:t>
            </a:r>
            <a:r>
              <a:rPr lang="en-US" b="1" dirty="0">
                <a:latin typeface="Graphik Light"/>
                <a:cs typeface="Graphik Light"/>
              </a:rPr>
              <a:t>one-to-many message distribution </a:t>
            </a:r>
            <a:r>
              <a:rPr lang="en-US" dirty="0">
                <a:latin typeface="Graphik Light"/>
                <a:cs typeface="Graphik Light"/>
              </a:rPr>
              <a:t>and decoupling of applications </a:t>
            </a:r>
          </a:p>
          <a:p>
            <a:r>
              <a:rPr lang="en-US" dirty="0">
                <a:latin typeface="Graphik Light"/>
                <a:cs typeface="Graphik Light"/>
              </a:rPr>
              <a:t>Publish/subscribe is </a:t>
            </a:r>
            <a:r>
              <a:rPr lang="en-US" b="1" dirty="0">
                <a:latin typeface="Graphik Light"/>
                <a:cs typeface="Graphik Light"/>
              </a:rPr>
              <a:t>event-driven </a:t>
            </a:r>
            <a:r>
              <a:rPr lang="en-US" dirty="0">
                <a:latin typeface="Graphik Light"/>
                <a:cs typeface="Graphik Light"/>
              </a:rPr>
              <a:t>and enables messages to be pushed to clients </a:t>
            </a:r>
          </a:p>
          <a:p>
            <a:r>
              <a:rPr lang="en-US" dirty="0">
                <a:latin typeface="Graphik Light"/>
                <a:cs typeface="Graphik Light"/>
              </a:rPr>
              <a:t>The central communication point is the MQTT </a:t>
            </a:r>
            <a:r>
              <a:rPr lang="en-US" b="1" dirty="0">
                <a:latin typeface="Graphik Light"/>
                <a:cs typeface="Graphik Light"/>
              </a:rPr>
              <a:t>broker</a:t>
            </a:r>
            <a:r>
              <a:rPr lang="en-US" dirty="0">
                <a:latin typeface="Graphik Light"/>
                <a:cs typeface="Graphik Light"/>
              </a:rPr>
              <a:t>, it is in charge of dispatching all messages between the senders and the rightful receiver </a:t>
            </a:r>
          </a:p>
          <a:p>
            <a:r>
              <a:rPr lang="en-US" dirty="0">
                <a:latin typeface="Graphik Light"/>
                <a:cs typeface="Graphik Light"/>
              </a:rPr>
              <a:t>Each client that publishes a message to the broker, includes a </a:t>
            </a:r>
            <a:r>
              <a:rPr lang="en-US" b="1" dirty="0">
                <a:latin typeface="Graphik Light"/>
                <a:cs typeface="Graphik Light"/>
              </a:rPr>
              <a:t>topic </a:t>
            </a:r>
            <a:r>
              <a:rPr lang="en-US" dirty="0">
                <a:latin typeface="Graphik Light"/>
                <a:cs typeface="Graphik Light"/>
              </a:rPr>
              <a:t>into the </a:t>
            </a:r>
            <a:r>
              <a:rPr lang="en-US" dirty="0" smtClean="0">
                <a:latin typeface="Graphik Light"/>
                <a:cs typeface="Graphik Light"/>
              </a:rPr>
              <a:t>message. </a:t>
            </a:r>
            <a:r>
              <a:rPr lang="en-US" b="1" dirty="0" smtClean="0">
                <a:latin typeface="Graphik Light"/>
                <a:cs typeface="Graphik Light"/>
              </a:rPr>
              <a:t>The </a:t>
            </a:r>
            <a:r>
              <a:rPr lang="en-US" b="1" dirty="0">
                <a:latin typeface="Graphik Light"/>
                <a:cs typeface="Graphik Light"/>
              </a:rPr>
              <a:t>topic is the routing information for the broker </a:t>
            </a:r>
            <a:endParaRPr lang="en-US" dirty="0">
              <a:latin typeface="Graphik Light"/>
              <a:cs typeface="Graphik Light"/>
            </a:endParaRPr>
          </a:p>
          <a:p>
            <a:r>
              <a:rPr lang="en-US" dirty="0">
                <a:latin typeface="Graphik Light"/>
                <a:cs typeface="Graphik Light"/>
              </a:rPr>
              <a:t>Each client that wants to receive messages subscribes to a certain topic and </a:t>
            </a:r>
            <a:r>
              <a:rPr lang="en-US" dirty="0" smtClean="0">
                <a:latin typeface="Graphik Light"/>
                <a:cs typeface="Graphik Light"/>
              </a:rPr>
              <a:t>the </a:t>
            </a:r>
            <a:r>
              <a:rPr lang="en-US" dirty="0">
                <a:latin typeface="Graphik Light"/>
                <a:cs typeface="Graphik Light"/>
              </a:rPr>
              <a:t>broker delivers all messages with the matching topic to the client </a:t>
            </a:r>
          </a:p>
          <a:p>
            <a:r>
              <a:rPr lang="en-US" dirty="0">
                <a:latin typeface="Graphik Light"/>
                <a:cs typeface="Graphik Light"/>
              </a:rPr>
              <a:t>Therefore, the clients don’t have to know each </a:t>
            </a:r>
            <a:r>
              <a:rPr lang="en-US" dirty="0" smtClean="0">
                <a:latin typeface="Graphik Light"/>
                <a:cs typeface="Graphik Light"/>
              </a:rPr>
              <a:t>other</a:t>
            </a:r>
            <a:endParaRPr lang="en-US" dirty="0">
              <a:latin typeface="Graphik Light"/>
              <a:cs typeface="Graphik Light"/>
            </a:endParaRPr>
          </a:p>
          <a:p>
            <a:r>
              <a:rPr lang="en-US" dirty="0">
                <a:latin typeface="Graphik Light"/>
                <a:cs typeface="Graphik Light"/>
              </a:rPr>
              <a:t>This architecture enables highly scalable solutions without dependencies between the data producers and the data consumers </a:t>
            </a:r>
          </a:p>
        </p:txBody>
      </p:sp>
    </p:spTree>
    <p:extLst>
      <p:ext uri="{BB962C8B-B14F-4D97-AF65-F5344CB8AC3E}">
        <p14:creationId xmlns:p14="http://schemas.microsoft.com/office/powerpoint/2010/main" val="423646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Telemetry Transport (MQTT)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Message Queue</a:t>
            </a:r>
            <a:r>
              <a:rPr lang="en-US" dirty="0"/>
              <a:t> </a:t>
            </a:r>
            <a:r>
              <a:rPr lang="en-US" dirty="0" smtClean="0"/>
              <a:t>stores message until they are consumed. In MQTT, it is possible the message is not processed by any client.</a:t>
            </a:r>
          </a:p>
          <a:p>
            <a:r>
              <a:rPr lang="en-US" dirty="0" smtClean="0"/>
              <a:t>In Message Queue, a message will only be consumed by one client</a:t>
            </a:r>
          </a:p>
          <a:p>
            <a:r>
              <a:rPr lang="en-US" dirty="0" smtClean="0"/>
              <a:t>MQTT has more flexibility compared to a </a:t>
            </a:r>
            <a:r>
              <a:rPr lang="en-US" smtClean="0"/>
              <a:t>message queue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6156" y="106029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0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Telemetry Transport (MQTT)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raphik Light"/>
                <a:cs typeface="Graphik Light"/>
              </a:rPr>
              <a:t>MQTT client includes publisher or subscriber</a:t>
            </a:r>
          </a:p>
          <a:p>
            <a:r>
              <a:rPr lang="en-US" dirty="0" smtClean="0">
                <a:latin typeface="Graphik Light"/>
                <a:cs typeface="Graphik Light"/>
              </a:rPr>
              <a:t>In general, a MQTT client can be both a publisher &amp; subscriber at the same time</a:t>
            </a:r>
          </a:p>
          <a:p>
            <a:r>
              <a:rPr lang="en-US" dirty="0">
                <a:latin typeface="Graphik Light"/>
                <a:cs typeface="Graphik Light"/>
              </a:rPr>
              <a:t>A MQTT client can run on any device from a micro controller up to a server. </a:t>
            </a:r>
            <a:r>
              <a:rPr lang="en-US" dirty="0" smtClean="0">
                <a:latin typeface="Graphik Light"/>
                <a:cs typeface="Graphik Light"/>
              </a:rPr>
              <a:t>MQTT C client code only takes 30KB, Java code is about 100KB.</a:t>
            </a:r>
          </a:p>
          <a:p>
            <a:r>
              <a:rPr lang="en-US" dirty="0" smtClean="0">
                <a:latin typeface="Graphik Light"/>
                <a:cs typeface="Graphik Light"/>
              </a:rPr>
              <a:t>MQTT client libraries are available for a huge variety of programming languages, </a:t>
            </a:r>
            <a:r>
              <a:rPr lang="en-US" dirty="0" err="1" smtClean="0">
                <a:latin typeface="Graphik Light"/>
                <a:cs typeface="Graphik Light"/>
              </a:rPr>
              <a:t>e.g</a:t>
            </a:r>
            <a:r>
              <a:rPr lang="en-US" dirty="0" smtClean="0">
                <a:latin typeface="Graphik Light"/>
                <a:cs typeface="Graphik Light"/>
              </a:rPr>
              <a:t>, C/C++, </a:t>
            </a:r>
            <a:r>
              <a:rPr lang="en-US" dirty="0" err="1" smtClean="0">
                <a:latin typeface="Graphik Light"/>
                <a:cs typeface="Graphik Light"/>
              </a:rPr>
              <a:t>Arduino</a:t>
            </a:r>
            <a:r>
              <a:rPr lang="en-US" dirty="0" smtClean="0">
                <a:latin typeface="Graphik Light"/>
                <a:cs typeface="Graphik Light"/>
              </a:rPr>
              <a:t>, Java, JavaScript, Android, </a:t>
            </a:r>
            <a:r>
              <a:rPr lang="en-US" dirty="0" err="1" smtClean="0">
                <a:latin typeface="Graphik Light"/>
                <a:cs typeface="Graphik Light"/>
              </a:rPr>
              <a:t>iOS</a:t>
            </a:r>
            <a:r>
              <a:rPr lang="en-US" dirty="0" smtClean="0">
                <a:latin typeface="Graphik Light"/>
                <a:cs typeface="Graphik Light"/>
              </a:rPr>
              <a:t>, C#, .NET</a:t>
            </a:r>
          </a:p>
          <a:p>
            <a:pPr marL="0" indent="0">
              <a:buNone/>
            </a:pPr>
            <a:r>
              <a:rPr lang="en-US" sz="1600" dirty="0">
                <a:latin typeface="Graphik Light"/>
                <a:cs typeface="Graphik Light"/>
              </a:rPr>
              <a:t> </a:t>
            </a:r>
            <a:r>
              <a:rPr lang="en-US" sz="1600" dirty="0" smtClean="0">
                <a:latin typeface="Graphik Light"/>
                <a:cs typeface="Graphik Light"/>
              </a:rPr>
              <a:t> </a:t>
            </a:r>
            <a:r>
              <a:rPr lang="en-US" sz="1600" dirty="0" smtClean="0">
                <a:latin typeface="Graphik Light"/>
                <a:cs typeface="Graphik Light"/>
                <a:hlinkClick r:id="rId2"/>
              </a:rPr>
              <a:t>https</a:t>
            </a:r>
            <a:r>
              <a:rPr lang="en-US" sz="1600" dirty="0">
                <a:latin typeface="Graphik Light"/>
                <a:cs typeface="Graphik Light"/>
                <a:hlinkClick r:id="rId2"/>
              </a:rPr>
              <a:t>://github.com/mqtt/mqtt.github.io/wiki/</a:t>
            </a:r>
            <a:r>
              <a:rPr lang="en-US" sz="1600" dirty="0" smtClean="0">
                <a:latin typeface="Graphik Light"/>
                <a:cs typeface="Graphik Light"/>
                <a:hlinkClick r:id="rId2"/>
              </a:rPr>
              <a:t>libraries</a:t>
            </a:r>
            <a:endParaRPr lang="en-US" sz="1600" dirty="0" smtClean="0">
              <a:latin typeface="Graphik Light"/>
              <a:cs typeface="Graphik Light"/>
            </a:endParaRPr>
          </a:p>
          <a:p>
            <a:r>
              <a:rPr lang="en-US" dirty="0" smtClean="0">
                <a:latin typeface="Graphik Light"/>
                <a:cs typeface="Graphik Light"/>
              </a:rPr>
              <a:t>MQTT client: Eclipse </a:t>
            </a:r>
            <a:r>
              <a:rPr lang="en-US" dirty="0" err="1" smtClean="0">
                <a:latin typeface="Graphik Light"/>
                <a:cs typeface="Graphik Light"/>
              </a:rPr>
              <a:t>Paho</a:t>
            </a:r>
            <a:r>
              <a:rPr lang="en-US" dirty="0" smtClean="0">
                <a:latin typeface="Graphik Light"/>
                <a:cs typeface="Graphik Light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Graphik Light"/>
                <a:cs typeface="Graphik Light"/>
              </a:rPr>
              <a:t> 	 </a:t>
            </a:r>
            <a:r>
              <a:rPr lang="en-US" dirty="0" smtClean="0">
                <a:latin typeface="Graphik Light"/>
                <a:cs typeface="Graphik Light"/>
              </a:rPr>
              <a:t>              </a:t>
            </a:r>
            <a:r>
              <a:rPr lang="en-US" dirty="0" err="1" smtClean="0">
                <a:latin typeface="Graphik Light"/>
                <a:cs typeface="Graphik Light"/>
              </a:rPr>
              <a:t>MQTT.fx</a:t>
            </a:r>
            <a:r>
              <a:rPr lang="en-US" dirty="0" smtClean="0">
                <a:latin typeface="Graphik Light"/>
                <a:cs typeface="Graphik Light"/>
              </a:rPr>
              <a:t>(available for Win/</a:t>
            </a:r>
            <a:r>
              <a:rPr lang="en-US" dirty="0" err="1" smtClean="0">
                <a:latin typeface="Graphik Light"/>
                <a:cs typeface="Graphik Light"/>
              </a:rPr>
              <a:t>MacOS</a:t>
            </a:r>
            <a:r>
              <a:rPr lang="en-US" dirty="0" smtClean="0">
                <a:latin typeface="Graphik Light"/>
                <a:cs typeface="Graphik Light"/>
              </a:rPr>
              <a:t>/Linux)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02" y="4971460"/>
            <a:ext cx="2053797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Telemetry Transport (MQTT)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6" y="1235689"/>
            <a:ext cx="11695469" cy="5200043"/>
          </a:xfrm>
        </p:spPr>
        <p:txBody>
          <a:bodyPr/>
          <a:lstStyle/>
          <a:p>
            <a:r>
              <a:rPr lang="en-US" dirty="0" smtClean="0">
                <a:latin typeface="Graphik Light"/>
                <a:cs typeface="Graphik Light"/>
              </a:rPr>
              <a:t>MQTT Broker is responsible for receiving all messages, filtering them, and sending the messages to all subscribed clients.</a:t>
            </a:r>
          </a:p>
          <a:p>
            <a:r>
              <a:rPr lang="en-US" dirty="0" smtClean="0">
                <a:latin typeface="Graphik Light"/>
                <a:cs typeface="Graphik Light"/>
              </a:rPr>
              <a:t>It holds the session of all persistent clients including subscriptions and missed messages</a:t>
            </a:r>
          </a:p>
          <a:p>
            <a:r>
              <a:rPr lang="en-US" dirty="0" smtClean="0">
                <a:latin typeface="Graphik Light"/>
                <a:cs typeface="Graphik Light"/>
              </a:rPr>
              <a:t>Authentication and authorization of clients.</a:t>
            </a:r>
          </a:p>
          <a:p>
            <a:r>
              <a:rPr lang="en-US" dirty="0" smtClean="0">
                <a:latin typeface="Graphik Light"/>
                <a:cs typeface="Graphik Light"/>
              </a:rPr>
              <a:t>Self Hosted MQTT brokers: </a:t>
            </a:r>
          </a:p>
          <a:p>
            <a:pPr marL="0" indent="0">
              <a:buNone/>
            </a:pPr>
            <a:r>
              <a:rPr lang="en-US" dirty="0">
                <a:latin typeface="Graphik Light"/>
                <a:cs typeface="Graphik Light"/>
              </a:rPr>
              <a:t> </a:t>
            </a:r>
            <a:r>
              <a:rPr lang="en-US" dirty="0" smtClean="0">
                <a:latin typeface="Graphik Light"/>
                <a:cs typeface="Graphik Light"/>
              </a:rPr>
              <a:t>   Eclipse </a:t>
            </a:r>
            <a:r>
              <a:rPr lang="en-US" dirty="0" err="1" smtClean="0">
                <a:latin typeface="Graphik Light"/>
                <a:cs typeface="Graphik Light"/>
              </a:rPr>
              <a:t>Mosquitto</a:t>
            </a:r>
            <a:r>
              <a:rPr lang="en-US" dirty="0" smtClean="0">
                <a:latin typeface="Graphik Light"/>
                <a:cs typeface="Graphik Light"/>
              </a:rPr>
              <a:t>                         </a:t>
            </a:r>
            <a:r>
              <a:rPr lang="en-US" dirty="0" err="1" smtClean="0">
                <a:latin typeface="Graphik Light"/>
                <a:cs typeface="Graphik Light"/>
              </a:rPr>
              <a:t>HiveMQ</a:t>
            </a:r>
            <a:r>
              <a:rPr lang="en-US" dirty="0" smtClean="0">
                <a:latin typeface="Graphik Light"/>
                <a:cs typeface="Graphik Light"/>
              </a:rPr>
              <a:t>(licensed) 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Graphik Light"/>
                <a:cs typeface="Graphik Light"/>
              </a:rPr>
              <a:t>Cloud based MQTT brokers:  </a:t>
            </a:r>
          </a:p>
          <a:p>
            <a:pPr marL="0" indent="0">
              <a:buNone/>
            </a:pPr>
            <a:r>
              <a:rPr lang="en-US" dirty="0">
                <a:latin typeface="Graphik Light"/>
                <a:cs typeface="Graphik Light"/>
              </a:rPr>
              <a:t> </a:t>
            </a:r>
            <a:r>
              <a:rPr lang="en-US" dirty="0" smtClean="0">
                <a:latin typeface="Graphik Light"/>
                <a:cs typeface="Graphik Light"/>
              </a:rPr>
              <a:t>   AWS                                      Microsoft Azure                          IBM </a:t>
            </a:r>
            <a:r>
              <a:rPr lang="en-US" dirty="0" err="1" smtClean="0">
                <a:latin typeface="Graphik Light"/>
                <a:cs typeface="Graphik Light"/>
              </a:rPr>
              <a:t>Bluemix</a:t>
            </a:r>
            <a:r>
              <a:rPr lang="en-US" dirty="0" smtClean="0">
                <a:latin typeface="Graphik Light"/>
                <a:cs typeface="Graphik Light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Graphik Light"/>
                <a:cs typeface="Graphik Light"/>
              </a:rPr>
              <a:t>     Eclipse </a:t>
            </a:r>
            <a:r>
              <a:rPr lang="en-US" dirty="0" err="1" smtClean="0">
                <a:latin typeface="Graphik Light"/>
                <a:cs typeface="Graphik Light"/>
              </a:rPr>
              <a:t>Mosquitto</a:t>
            </a:r>
            <a:r>
              <a:rPr lang="en-US" dirty="0">
                <a:latin typeface="Graphik Light"/>
                <a:cs typeface="Graphik Light"/>
              </a:rPr>
              <a:t> </a:t>
            </a:r>
            <a:r>
              <a:rPr lang="en-US" sz="1200" dirty="0" smtClean="0">
                <a:latin typeface="Graphik Light"/>
                <a:cs typeface="Graphik Light"/>
              </a:rPr>
              <a:t>(</a:t>
            </a:r>
            <a:r>
              <a:rPr lang="en-US" sz="1200" dirty="0" err="1" smtClean="0">
                <a:latin typeface="Graphik Light"/>
                <a:cs typeface="Graphik Light"/>
              </a:rPr>
              <a:t>test.mosquitto.org</a:t>
            </a:r>
            <a:r>
              <a:rPr lang="en-US" sz="1200" dirty="0" smtClean="0">
                <a:latin typeface="Graphik Light"/>
                <a:cs typeface="Graphik Light"/>
              </a:rPr>
              <a:t>)</a:t>
            </a:r>
            <a:r>
              <a:rPr lang="en-US" dirty="0" smtClean="0">
                <a:latin typeface="Graphik Light"/>
                <a:cs typeface="Graphik Light"/>
              </a:rPr>
              <a:t>                  </a:t>
            </a:r>
            <a:r>
              <a:rPr lang="en-US" dirty="0" err="1" smtClean="0">
                <a:latin typeface="Graphik Light"/>
                <a:cs typeface="Graphik Light"/>
              </a:rPr>
              <a:t>HiveMQ</a:t>
            </a:r>
            <a:r>
              <a:rPr lang="en-US" dirty="0" smtClean="0">
                <a:latin typeface="Graphik Light"/>
                <a:cs typeface="Graphik Light"/>
              </a:rPr>
              <a:t> </a:t>
            </a:r>
            <a:r>
              <a:rPr lang="en-US" sz="2400" dirty="0">
                <a:latin typeface="Graphik Light"/>
                <a:cs typeface="Graphik Light"/>
              </a:rPr>
              <a:t>( </a:t>
            </a:r>
            <a:r>
              <a:rPr lang="en-US" sz="2400" dirty="0" err="1">
                <a:latin typeface="Graphik Light"/>
                <a:cs typeface="Graphik Light"/>
              </a:rPr>
              <a:t>broker.hivemq.com</a:t>
            </a:r>
            <a:r>
              <a:rPr lang="en-US" sz="2400" dirty="0">
                <a:latin typeface="Graphik Light"/>
                <a:cs typeface="Graphik Light"/>
              </a:rPr>
              <a:t>)</a:t>
            </a:r>
            <a:r>
              <a:rPr lang="en-US" dirty="0">
                <a:latin typeface="Graphik Light"/>
                <a:cs typeface="Graphik Light"/>
              </a:rPr>
              <a:t>             </a:t>
            </a:r>
            <a:endParaRPr lang="en-US" dirty="0" smtClean="0">
              <a:latin typeface="Graphik Light"/>
              <a:cs typeface="Graphik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456" y="3801144"/>
            <a:ext cx="821979" cy="607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291" y="3688481"/>
            <a:ext cx="808679" cy="606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75" y="4985905"/>
            <a:ext cx="1522081" cy="427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916" y="4876163"/>
            <a:ext cx="1387375" cy="537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230" y="4876163"/>
            <a:ext cx="1834435" cy="509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176" y="5559356"/>
            <a:ext cx="821979" cy="607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646" y="5539448"/>
            <a:ext cx="808679" cy="6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7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Samsung ARTIK</a:t>
            </a:r>
            <a:r>
              <a:rPr lang="en-US" baseline="30000" dirty="0">
                <a:latin typeface="Graphik Regular"/>
                <a:cs typeface="Graphik Regular"/>
              </a:rPr>
              <a:t>™  </a:t>
            </a:r>
            <a:r>
              <a:rPr lang="en-US" dirty="0">
                <a:latin typeface="Graphik Light"/>
                <a:cs typeface="Graphik Light"/>
              </a:rPr>
              <a:t>053/053s, </a:t>
            </a:r>
            <a:r>
              <a:rPr lang="en-US" dirty="0" smtClean="0">
                <a:latin typeface="Graphik Light"/>
                <a:cs typeface="Graphik Light"/>
              </a:rPr>
              <a:t>055s Wi-Fi</a:t>
            </a:r>
            <a:r>
              <a:rPr lang="en-US" baseline="30000" dirty="0" smtClean="0">
                <a:latin typeface="Graphik Light"/>
                <a:cs typeface="Graphik Light"/>
              </a:rPr>
              <a:t>®</a:t>
            </a:r>
            <a:r>
              <a:rPr lang="en-US" dirty="0" smtClean="0">
                <a:latin typeface="Graphik Light"/>
                <a:cs typeface="Graphik Light"/>
              </a:rPr>
              <a:t> edge nodes</a:t>
            </a:r>
            <a:r>
              <a:rPr lang="en-US" dirty="0" smtClean="0">
                <a:latin typeface="Graphik Regular"/>
                <a:cs typeface="Graphik Regular"/>
              </a:rPr>
              <a:t/>
            </a:r>
            <a:br>
              <a:rPr lang="en-US" dirty="0" smtClean="0">
                <a:latin typeface="Graphik Regular"/>
                <a:cs typeface="Graphik Regular"/>
              </a:rPr>
            </a:br>
            <a:r>
              <a:rPr lang="en-US" dirty="0" smtClean="0">
                <a:solidFill>
                  <a:srgbClr val="ED7D31"/>
                </a:solidFill>
              </a:rPr>
              <a:t>Create secure, next-gen edge products </a:t>
            </a:r>
            <a:endParaRPr lang="en-US" sz="1800" dirty="0">
              <a:solidFill>
                <a:srgbClr val="ED7D31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295990"/>
              </p:ext>
            </p:extLst>
          </p:nvPr>
        </p:nvGraphicFramePr>
        <p:xfrm>
          <a:off x="4999700" y="1638195"/>
          <a:ext cx="7121740" cy="539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720"/>
                <a:gridCol w="5336020"/>
              </a:tblGrid>
              <a:tr h="224592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Processor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Main: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ARM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Cortex® R4 @ 320 MHz</a:t>
                      </a:r>
                    </a:p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WLAN: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ARM Cortex® R4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@ 480 MHz</a:t>
                      </a:r>
                    </a:p>
                    <a:p>
                      <a:pPr algn="l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Security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: ARM Cortex M0</a:t>
                      </a:r>
                      <a:endParaRPr lang="en-US" sz="1600" dirty="0">
                        <a:solidFill>
                          <a:schemeClr val="tx1"/>
                        </a:solidFill>
                        <a:latin typeface="Graphik Light"/>
                        <a:cs typeface="Graphik Light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84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Memory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RAM: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1.4 MB</a:t>
                      </a:r>
                    </a:p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Flash: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8 MB SPI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Flash on module</a:t>
                      </a:r>
                      <a:endParaRPr lang="en-US" sz="1600" dirty="0">
                        <a:solidFill>
                          <a:schemeClr val="tx1"/>
                        </a:solidFill>
                        <a:latin typeface="Graphik Light"/>
                        <a:cs typeface="Graphik Light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6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Connectivity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WLAN (Wi-Fi):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IEEE 802.11 b/g/n</a:t>
                      </a:r>
                      <a:endParaRPr lang="en-US" sz="1600" dirty="0">
                        <a:solidFill>
                          <a:schemeClr val="tx1"/>
                        </a:solidFill>
                        <a:latin typeface="Graphik Light"/>
                        <a:cs typeface="Graphik Light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6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Regulatory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raphik Light"/>
                          <a:cs typeface="Graphik Light"/>
                        </a:rPr>
                        <a:t>FCC (US), IC(Canada),</a:t>
                      </a:r>
                      <a:r>
                        <a:rPr lang="en-US" sz="1600" baseline="0" dirty="0" smtClean="0">
                          <a:latin typeface="Graphik Light"/>
                          <a:cs typeface="Graphik Light"/>
                        </a:rPr>
                        <a:t> CE(EU), KC(Korea), SRRC(China)</a:t>
                      </a:r>
                      <a:endParaRPr lang="en-US" sz="1600" dirty="0" smtClean="0">
                        <a:latin typeface="Graphik Light"/>
                        <a:cs typeface="Graphik Light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64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I/O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62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2xSPI, 5xUART (2-pin), 4xI2C,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7xPWM, 28xGPIO, 1xJTAG, 4xADC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Graphik Light"/>
                        <a:cs typeface="Graphik Light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Operating voltage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62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053,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 053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s: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5-12 VDC;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 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055s: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3.3 VDC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44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Temperature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62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-20° to 85° (°C)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Size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055s: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15 mm W x 26 mm H x 3.9 mm 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053,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 053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s: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15 mm W x 40 mm H x 3.9 mm D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Graphik Regular"/>
                          <a:cs typeface="Graphik Regular"/>
                        </a:rPr>
                        <a:t>Security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Graphik Regular"/>
                        <a:cs typeface="Graphik Regular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411538" algn="l"/>
                        </a:tabLst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Secure Subsystem,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Hardware-protected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Graphik Light"/>
                          <a:cs typeface="Graphik Light"/>
                        </a:rPr>
                        <a:t> key storage with secure point-to-point authentication and data transfer, secure boot*, KMS* </a:t>
                      </a:r>
                    </a:p>
                    <a:p>
                      <a:pPr algn="l">
                        <a:tabLst>
                          <a:tab pos="3411538" algn="l"/>
                        </a:tabLst>
                      </a:pP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Graphik Medium"/>
                          <a:cs typeface="Graphik Medium"/>
                        </a:rPr>
                        <a:t>*S-versions only</a:t>
                      </a:r>
                      <a:endParaRPr lang="en-US" sz="1000" dirty="0">
                        <a:solidFill>
                          <a:schemeClr val="tx1"/>
                        </a:solidFill>
                        <a:latin typeface="Graphik Medium"/>
                        <a:cs typeface="Graphik Medium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94945" y="2988722"/>
            <a:ext cx="4375314" cy="297922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dirty="0" smtClean="0"/>
              <a:t>Home health monitors, AEDs, fitness equipment, CPAP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dirty="0" smtClean="0"/>
              <a:t>Smoke detectors, thermostats, energy monitors, appliances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dirty="0" smtClean="0"/>
              <a:t>Sensors, lighting controllers, motors, valves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dirty="0" smtClean="0"/>
              <a:t>Access control, fire monitors, smart switches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endParaRPr lang="en-US" sz="1800" dirty="0" smtClean="0"/>
          </a:p>
        </p:txBody>
      </p:sp>
      <p:pic>
        <p:nvPicPr>
          <p:cNvPr id="19" name="Picture 18" descr="wif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3596" y="1221211"/>
            <a:ext cx="334131" cy="214399"/>
          </a:xfrm>
          <a:prstGeom prst="rect">
            <a:avLst/>
          </a:prstGeom>
        </p:spPr>
      </p:pic>
      <p:pic>
        <p:nvPicPr>
          <p:cNvPr id="11" name="Picture 10" descr="Screen Shot 2018-06-21 at 9.32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362" y="725823"/>
            <a:ext cx="1092029" cy="2916774"/>
          </a:xfrm>
          <a:prstGeom prst="rect">
            <a:avLst/>
          </a:prstGeom>
        </p:spPr>
      </p:pic>
      <p:pic>
        <p:nvPicPr>
          <p:cNvPr id="12" name="Picture 11" descr="Screen Shot 2018-06-21 at 9.4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32" y="1638195"/>
            <a:ext cx="829956" cy="14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1111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3"/>
          <a:stretch/>
        </p:blipFill>
        <p:spPr>
          <a:xfrm>
            <a:off x="9256842" y="4"/>
            <a:ext cx="293516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1567" y="2682713"/>
            <a:ext cx="2936166" cy="1324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000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APPENDIX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2071" y="6381768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 smtClean="0">
                <a:solidFill>
                  <a:prstClr val="white"/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prstClr val="white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541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ARTIK 05x Starter Board</a:t>
            </a:r>
            <a:endParaRPr lang="en-US" dirty="0"/>
          </a:p>
        </p:txBody>
      </p:sp>
      <p:pic>
        <p:nvPicPr>
          <p:cNvPr id="4" name="Picture 3" descr="Screen Shot 2017-10-30 at 11.51.3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527" y="1108182"/>
            <a:ext cx="613938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raphik Light"/>
                <a:cs typeface="Graphik Light"/>
              </a:rPr>
              <a:t>Wi-Fi Subsystem</a:t>
            </a:r>
            <a:endParaRPr lang="en-US" dirty="0">
              <a:latin typeface="Graphik Light"/>
              <a:cs typeface="Graphik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ARTIK05x supports 802.11b</a:t>
            </a:r>
            <a:r>
              <a:rPr lang="en-US" dirty="0"/>
              <a:t>/g/</a:t>
            </a:r>
            <a:r>
              <a:rPr lang="en-US" dirty="0" smtClean="0"/>
              <a:t>n Wi-Fi at 2.4GHz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Dedicated Wi-Fi Processor subsystem with 480MHz 32-bit ARM Cortex R4 supported by 32KB I-Cache and 16KB D-Cache </a:t>
            </a:r>
          </a:p>
          <a:p>
            <a:pPr>
              <a:buFont typeface="Wingdings" charset="2"/>
              <a:buChar char="§"/>
            </a:pPr>
            <a:r>
              <a:rPr lang="en-US" dirty="0" err="1" smtClean="0"/>
              <a:t>WiFi</a:t>
            </a:r>
            <a:r>
              <a:rPr lang="en-US" dirty="0" smtClean="0"/>
              <a:t> throughput: ~25 Mbps single stream 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WPA/WPA2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7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Samsung ARTIK</a:t>
            </a:r>
            <a:r>
              <a:rPr lang="en-US" baseline="30000" dirty="0">
                <a:latin typeface="Graphik Regular"/>
                <a:cs typeface="Graphik Regular"/>
              </a:rPr>
              <a:t>™  </a:t>
            </a:r>
            <a:r>
              <a:rPr lang="en-US" dirty="0" smtClean="0">
                <a:latin typeface="Graphik Light"/>
                <a:cs typeface="Graphik Light"/>
              </a:rPr>
              <a:t>05x </a:t>
            </a:r>
            <a:r>
              <a:rPr lang="en-US" dirty="0" err="1" smtClean="0">
                <a:latin typeface="Graphik Light"/>
                <a:cs typeface="Graphik Light"/>
              </a:rPr>
              <a:t>WiFi</a:t>
            </a:r>
            <a:r>
              <a:rPr lang="en-US" dirty="0" smtClean="0">
                <a:latin typeface="Graphik Light"/>
                <a:cs typeface="Graphik Light"/>
              </a:rPr>
              <a:t> – </a:t>
            </a:r>
            <a:r>
              <a:rPr lang="en-US" dirty="0" err="1" smtClean="0">
                <a:latin typeface="Graphik Light"/>
                <a:cs typeface="Graphik Light"/>
              </a:rPr>
              <a:t>wpa_supplicant</a:t>
            </a:r>
            <a:endParaRPr lang="en-US" dirty="0">
              <a:latin typeface="Graphik Light"/>
              <a:cs typeface="Graphik Light"/>
            </a:endParaRPr>
          </a:p>
        </p:txBody>
      </p:sp>
      <p:sp>
        <p:nvSpPr>
          <p:cNvPr id="4" name="Rectangle 8"/>
          <p:cNvSpPr>
            <a:spLocks noGrp="1"/>
          </p:cNvSpPr>
          <p:nvPr>
            <p:ph idx="1"/>
          </p:nvPr>
        </p:nvSpPr>
        <p:spPr>
          <a:xfrm>
            <a:off x="694944" y="1912379"/>
            <a:ext cx="10799064" cy="316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/>
              <a:t>Supplicant is used in the client stations for key negotiation with a WPA Authenticator</a:t>
            </a:r>
            <a:r>
              <a:rPr lang="en-US" altLang="ko-KR" dirty="0" smtClean="0"/>
              <a:t>.</a:t>
            </a:r>
          </a:p>
          <a:p>
            <a:pPr marL="3429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 err="1" smtClean="0"/>
              <a:t>wpa_supplicant</a:t>
            </a:r>
            <a:r>
              <a:rPr lang="en-US" altLang="ko-KR" dirty="0" smtClean="0"/>
              <a:t> is cross-platform supplicant with support for WEP, WPA and WPA2.</a:t>
            </a:r>
          </a:p>
          <a:p>
            <a:pPr marL="3429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 err="1" smtClean="0"/>
              <a:t>wpa_supplicant</a:t>
            </a:r>
            <a:r>
              <a:rPr lang="en-US" altLang="ko-KR" dirty="0" smtClean="0"/>
              <a:t> is designed to use hardware, driver and OS independent, portable C code for all WPA functionality.</a:t>
            </a:r>
          </a:p>
          <a:p>
            <a:pPr marL="3429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 smtClean="0"/>
              <a:t>A daemon program running in the background and acting as the backend component controls the wireless connection.</a:t>
            </a:r>
          </a:p>
        </p:txBody>
      </p:sp>
    </p:spTree>
    <p:extLst>
      <p:ext uri="{BB962C8B-B14F-4D97-AF65-F5344CB8AC3E}">
        <p14:creationId xmlns:p14="http://schemas.microsoft.com/office/powerpoint/2010/main" val="201015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4944" y="133194"/>
            <a:ext cx="10799064" cy="9144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raphik Regular"/>
                <a:cs typeface="Graphik Regular"/>
              </a:rPr>
              <a:t>Samsung ARTIK</a:t>
            </a:r>
            <a:r>
              <a:rPr lang="en-US" baseline="30000" dirty="0">
                <a:solidFill>
                  <a:srgbClr val="000000"/>
                </a:solidFill>
              </a:rPr>
              <a:t>™  </a:t>
            </a:r>
            <a:r>
              <a:rPr lang="en-US" dirty="0" smtClean="0">
                <a:solidFill>
                  <a:srgbClr val="000000"/>
                </a:solidFill>
              </a:rPr>
              <a:t>05x </a:t>
            </a:r>
            <a:r>
              <a:rPr lang="en-US" dirty="0">
                <a:solidFill>
                  <a:srgbClr val="000000"/>
                </a:solidFill>
              </a:rPr>
              <a:t>Power Management</a:t>
            </a:r>
          </a:p>
        </p:txBody>
      </p:sp>
      <p:pic>
        <p:nvPicPr>
          <p:cNvPr id="7" name="Picture 6" descr="Screen Shot 2018-06-21 at 9.41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008"/>
            <a:ext cx="10668000" cy="3467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819008"/>
            <a:ext cx="919655" cy="33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6-21 at 9.42.3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221665"/>
            <a:ext cx="10579100" cy="200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0" y="4221665"/>
            <a:ext cx="919655" cy="33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81576" y="807621"/>
            <a:ext cx="45136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600" dirty="0" smtClean="0">
                <a:latin typeface="Graphik Regular"/>
                <a:cs typeface="Graphik Regular"/>
              </a:rPr>
              <a:t>(measured using 5-12V system power supply)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136" y="4239076"/>
            <a:ext cx="442151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600" dirty="0" smtClean="0">
                <a:latin typeface="Graphik Regular"/>
                <a:cs typeface="Graphik Regular"/>
              </a:rPr>
              <a:t>(measured using 3.3V system power supply)</a:t>
            </a:r>
          </a:p>
        </p:txBody>
      </p:sp>
    </p:spTree>
    <p:extLst>
      <p:ext uri="{BB962C8B-B14F-4D97-AF65-F5344CB8AC3E}">
        <p14:creationId xmlns:p14="http://schemas.microsoft.com/office/powerpoint/2010/main" val="145517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TizenRT</a:t>
            </a:r>
            <a:r>
              <a:rPr lang="en-US" dirty="0" smtClean="0"/>
              <a:t> OS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Graphik Light"/>
                <a:cs typeface="Graphik Light"/>
              </a:rPr>
              <a:t>ARTIK 05x are powered by </a:t>
            </a:r>
            <a:r>
              <a:rPr lang="en-US" sz="2000" dirty="0" err="1" smtClean="0">
                <a:latin typeface="Graphik Light"/>
                <a:cs typeface="Graphik Light"/>
              </a:rPr>
              <a:t>TizenRT</a:t>
            </a:r>
            <a:r>
              <a:rPr lang="en-US" sz="2000" dirty="0" smtClean="0">
                <a:latin typeface="Graphik Light"/>
                <a:cs typeface="Graphik Light"/>
              </a:rPr>
              <a:t> RTOS.</a:t>
            </a:r>
            <a:endParaRPr lang="en-US" sz="2000" dirty="0">
              <a:latin typeface="Graphik Light"/>
              <a:cs typeface="Graphik Light"/>
            </a:endParaRPr>
          </a:p>
          <a:p>
            <a:pPr>
              <a:buFont typeface="Wingdings" charset="2"/>
              <a:buChar char="§"/>
            </a:pPr>
            <a:r>
              <a:rPr lang="en-US" sz="2000" dirty="0" err="1">
                <a:latin typeface="Graphik Light"/>
                <a:cs typeface="Graphik Light"/>
              </a:rPr>
              <a:t>TizenRT</a:t>
            </a:r>
            <a:r>
              <a:rPr lang="en-US" sz="2000" dirty="0">
                <a:latin typeface="Graphik Light"/>
                <a:cs typeface="Graphik Light"/>
              </a:rPr>
              <a:t> is a lightweight RTOS-based platform to support low-end </a:t>
            </a:r>
            <a:r>
              <a:rPr lang="en-US" sz="2000" dirty="0" err="1">
                <a:latin typeface="Graphik Light"/>
                <a:cs typeface="Graphik Light"/>
              </a:rPr>
              <a:t>IoT</a:t>
            </a:r>
            <a:r>
              <a:rPr lang="en-US" sz="2000" dirty="0">
                <a:latin typeface="Graphik Light"/>
                <a:cs typeface="Graphik Light"/>
              </a:rPr>
              <a:t> devices, based on </a:t>
            </a:r>
            <a:r>
              <a:rPr lang="en-US" sz="2000" dirty="0" err="1" smtClean="0">
                <a:latin typeface="Graphik Light"/>
                <a:cs typeface="Graphik Light"/>
              </a:rPr>
              <a:t>Nuttx</a:t>
            </a:r>
            <a:endParaRPr lang="en-US" sz="2000" dirty="0" smtClean="0">
              <a:latin typeface="Graphik Light"/>
              <a:cs typeface="Graphik Light"/>
            </a:endParaRPr>
          </a:p>
          <a:p>
            <a:pPr marL="228600" lvl="1">
              <a:spcBef>
                <a:spcPts val="1000"/>
              </a:spcBef>
              <a:buFont typeface="Wingdings" charset="2"/>
              <a:buChar char="§"/>
            </a:pPr>
            <a:r>
              <a:rPr lang="en-US" dirty="0" err="1" smtClean="0"/>
              <a:t>TizenRT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err="1" smtClean="0"/>
              <a:t>Nuttx</a:t>
            </a:r>
            <a:r>
              <a:rPr lang="en-US" dirty="0" smtClean="0"/>
              <a:t> kernel </a:t>
            </a:r>
            <a:r>
              <a:rPr lang="en-US" dirty="0"/>
              <a:t>plus middle wares, it is highly configurable and suitable for small to moderate sized embedded </a:t>
            </a:r>
            <a:r>
              <a:rPr lang="en-US" dirty="0" smtClean="0"/>
              <a:t>system</a:t>
            </a:r>
            <a:endParaRPr lang="en-US" sz="2000" dirty="0">
              <a:latin typeface="Graphik Light"/>
              <a:cs typeface="Graphik Light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latin typeface="Graphik Light"/>
                <a:cs typeface="Graphik Light"/>
              </a:rPr>
              <a:t>Contains IP </a:t>
            </a:r>
            <a:r>
              <a:rPr lang="en-US" sz="2000" dirty="0">
                <a:latin typeface="Graphik Light"/>
                <a:cs typeface="Graphik Light"/>
              </a:rPr>
              <a:t>Network </a:t>
            </a:r>
            <a:r>
              <a:rPr lang="en-US" sz="2000" dirty="0" smtClean="0">
                <a:latin typeface="Graphik Light"/>
                <a:cs typeface="Graphik Light"/>
              </a:rPr>
              <a:t>Stack</a:t>
            </a:r>
            <a:endParaRPr lang="en-US" sz="2000" dirty="0">
              <a:latin typeface="Graphik Light"/>
              <a:cs typeface="Graphik Ligh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3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TizenRT</a:t>
            </a:r>
            <a:r>
              <a:rPr lang="en-US" dirty="0" smtClean="0"/>
              <a:t> OS Basics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8965" y="1851000"/>
            <a:ext cx="10961370" cy="5054600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err="1" smtClean="0"/>
              <a:t>Tizen</a:t>
            </a:r>
            <a:r>
              <a:rPr lang="en-US" dirty="0" smtClean="0"/>
              <a:t> RT strives to be standards compliant.  It contains a small, scalable, bash-like shell, and it adopts Linux-style development components:</a:t>
            </a:r>
          </a:p>
          <a:p>
            <a:pPr lvl="1"/>
            <a:r>
              <a:rPr lang="en-US" sz="1400" dirty="0" smtClean="0"/>
              <a:t>POSIX API</a:t>
            </a:r>
          </a:p>
          <a:p>
            <a:pPr lvl="1"/>
            <a:r>
              <a:rPr lang="en-US" sz="1400" dirty="0" smtClean="0"/>
              <a:t>BSD Socket API</a:t>
            </a:r>
          </a:p>
          <a:p>
            <a:pPr lvl="1"/>
            <a:r>
              <a:rPr lang="en-US" sz="1400" dirty="0" smtClean="0"/>
              <a:t>TASH Shell</a:t>
            </a:r>
          </a:p>
          <a:p>
            <a:pPr lvl="1"/>
            <a:r>
              <a:rPr lang="en-US" sz="1400" dirty="0" smtClean="0"/>
              <a:t>Kconfig build configuration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Grove Base Shield and Modules Support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5" y="1335357"/>
            <a:ext cx="3549931" cy="266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922" y="1335357"/>
            <a:ext cx="6963077" cy="396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C511C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rgbClr val="ED7D31"/>
          </a:solidFill>
        </a:ln>
      </a:spPr>
      <a:bodyPr wrap="square" rtlCol="0">
        <a:spAutoFit/>
      </a:bodyPr>
      <a:lstStyle>
        <a:defPPr>
          <a:buClr>
            <a:schemeClr val="accent2"/>
          </a:buClr>
          <a:defRPr b="1" dirty="0" smtClean="0">
            <a:solidFill>
              <a:srgbClr val="ED7D3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107049</TotalTime>
  <Words>1488</Words>
  <Application>Microsoft Macintosh PowerPoint</Application>
  <PresentationFormat>Custom</PresentationFormat>
  <Paragraphs>165</Paragraphs>
  <Slides>20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think-cell Slide</vt:lpstr>
      <vt:lpstr>PowerPoint Presentation</vt:lpstr>
      <vt:lpstr>Samsung ARTIK™  053/053s, 055s Wi-Fi® edge nodes Create secure, next-gen edge products </vt:lpstr>
      <vt:lpstr>ARTIK 05x Starter Board</vt:lpstr>
      <vt:lpstr>Wi-Fi Subsystem</vt:lpstr>
      <vt:lpstr>Samsung ARTIK™  05x WiFi – wpa_supplicant</vt:lpstr>
      <vt:lpstr>Samsung ARTIK™  05x Power Management</vt:lpstr>
      <vt:lpstr>TizenRT OS Basics</vt:lpstr>
      <vt:lpstr>TizenRT OS Basics (Con’t)</vt:lpstr>
      <vt:lpstr>Grove Base Shield and Modules Support</vt:lpstr>
      <vt:lpstr>Shoreline iCast2 Modbus Solution ARTIK 05x</vt:lpstr>
      <vt:lpstr>Voice-enabled switch ARTIK 05x, ARTIK 530 SoMs and AVS Gateway</vt:lpstr>
      <vt:lpstr>Smart appliances and edge analytics ARTIK 055s SoM and Axon Predict Edge Analytics</vt:lpstr>
      <vt:lpstr>Location based service ARTIK 05x</vt:lpstr>
      <vt:lpstr>PowerPoint Presentation</vt:lpstr>
      <vt:lpstr>Message Queue Telemetry Transport (MQTT)</vt:lpstr>
      <vt:lpstr>Message Queue Telemetry Transport (MQTT)</vt:lpstr>
      <vt:lpstr>Message Queue Telemetry Transport (MQTT)</vt:lpstr>
      <vt:lpstr>Message Queue Telemetry Transport (MQTT)</vt:lpstr>
      <vt:lpstr>Message Queue Telemetry Transport (MQTT)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Macedo</dc:creator>
  <cp:lastModifiedBy>Wei Xiao</cp:lastModifiedBy>
  <cp:revision>2050</cp:revision>
  <cp:lastPrinted>2017-10-24T00:58:01Z</cp:lastPrinted>
  <dcterms:created xsi:type="dcterms:W3CDTF">2016-11-18T13:11:15Z</dcterms:created>
  <dcterms:modified xsi:type="dcterms:W3CDTF">2018-10-29T15:22:18Z</dcterms:modified>
</cp:coreProperties>
</file>